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9" r:id="rId9"/>
    <p:sldId id="264" r:id="rId10"/>
    <p:sldId id="265" r:id="rId11"/>
    <p:sldId id="270" r:id="rId12"/>
    <p:sldId id="271" r:id="rId13"/>
    <p:sldId id="266" r:id="rId14"/>
    <p:sldId id="267" r:id="rId15"/>
    <p:sldId id="278" r:id="rId16"/>
    <p:sldId id="279" r:id="rId17"/>
    <p:sldId id="276" r:id="rId18"/>
    <p:sldId id="272" r:id="rId19"/>
    <p:sldId id="273" r:id="rId20"/>
    <p:sldId id="274" r:id="rId21"/>
    <p:sldId id="275" r:id="rId22"/>
    <p:sldId id="277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04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44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notesMaster" Target="notesMasters/notesMaster1.xml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29" Type="http://schemas.microsoft.com/office/2015/10/relationships/revisionInfo" Target="revisionInfo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B85153-EEE9-1847-A860-AF155E654B6E}" type="datetimeFigureOut">
              <a:rPr lang="en-US" smtClean="0"/>
              <a:t>11/9/17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16F880-2977-3F40-A9D6-4BEFD6F82A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2081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11/9/17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11/9/17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11/9/17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11/9/17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11/9/17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11/9/17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11/9/17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11/9/17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11/9/17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11/9/17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0A1A5AF-3081-49DC-8E56-3F913AE1B7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89212" y="1577130"/>
            <a:ext cx="8915399" cy="1061058"/>
          </a:xfrm>
        </p:spPr>
        <p:txBody>
          <a:bodyPr/>
          <a:lstStyle/>
          <a:p>
            <a:r>
              <a:rPr lang="en-US" dirty="0"/>
              <a:t>House price prediction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47A8B2A5-BD14-4E8A-8652-3D745A7A90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89212" y="3082803"/>
            <a:ext cx="8915399" cy="3410276"/>
          </a:xfrm>
        </p:spPr>
        <p:txBody>
          <a:bodyPr>
            <a:normAutofit/>
          </a:bodyPr>
          <a:lstStyle/>
          <a:p>
            <a:r>
              <a:rPr lang="en-US" dirty="0"/>
              <a:t>Machine Learning for Software Engineers - SG5236</a:t>
            </a:r>
          </a:p>
          <a:p>
            <a:r>
              <a:rPr lang="en-US" dirty="0"/>
              <a:t>Part time group -8</a:t>
            </a:r>
          </a:p>
          <a:p>
            <a:r>
              <a:rPr lang="en-US" dirty="0"/>
              <a:t>Members:	Ang Seng </a:t>
            </a:r>
            <a:r>
              <a:rPr lang="en-US" dirty="0" err="1"/>
              <a:t>Ngiap</a:t>
            </a:r>
            <a:r>
              <a:rPr lang="en-US" dirty="0"/>
              <a:t> Melvin</a:t>
            </a:r>
          </a:p>
          <a:p>
            <a:r>
              <a:rPr lang="en-US" dirty="0"/>
              <a:t>			Shi </a:t>
            </a:r>
            <a:r>
              <a:rPr lang="en-US" dirty="0" err="1"/>
              <a:t>Jingli</a:t>
            </a:r>
            <a:endParaRPr lang="en-US" dirty="0"/>
          </a:p>
          <a:p>
            <a:r>
              <a:rPr lang="en-US" dirty="0"/>
              <a:t>			Sivalingarajah Ajanthan</a:t>
            </a:r>
          </a:p>
          <a:p>
            <a:r>
              <a:rPr lang="en-US" dirty="0"/>
              <a:t>			</a:t>
            </a:r>
            <a:r>
              <a:rPr lang="en-US" dirty="0" err="1"/>
              <a:t>Womg</a:t>
            </a:r>
            <a:r>
              <a:rPr lang="en-US" dirty="0"/>
              <a:t> Chee </a:t>
            </a:r>
            <a:r>
              <a:rPr lang="en-US" dirty="0" err="1"/>
              <a:t>Vui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493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AD0EABE-BA5D-4DAE-9F86-8DBF9F7BF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Test results for each techniques-</a:t>
            </a:r>
            <a:br>
              <a:rPr lang="en-US" dirty="0"/>
            </a:br>
            <a:r>
              <a:rPr lang="en-US" dirty="0"/>
              <a:t>Linear regression</a:t>
            </a:r>
            <a:br>
              <a:rPr lang="en-US" dirty="0"/>
            </a:b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89213" y="2379558"/>
            <a:ext cx="8915400" cy="3286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247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AD0EABE-BA5D-4DAE-9F86-8DBF9F7BF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Test results for each techniques-</a:t>
            </a:r>
            <a:br>
              <a:rPr lang="en-US" dirty="0"/>
            </a:br>
            <a:r>
              <a:rPr lang="en-US" dirty="0"/>
              <a:t>Gradient boosting regression</a:t>
            </a:r>
            <a:br>
              <a:rPr lang="en-US" dirty="0"/>
            </a:b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03501" y="2659328"/>
            <a:ext cx="8915400" cy="2733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413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AD0EABE-BA5D-4DAE-9F86-8DBF9F7BF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Test results for each techniques-</a:t>
            </a:r>
            <a:br>
              <a:rPr lang="en-US" dirty="0"/>
            </a:br>
            <a:r>
              <a:rPr lang="en-US" dirty="0" smtClean="0"/>
              <a:t>Gradient Descent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28813" y="2133599"/>
            <a:ext cx="8817887" cy="4138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377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4E71B62-4DDB-4992-9D97-174B9A4443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Best Technique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07338823-E0D4-4F15-A13B-B964EFB811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With the high score </a:t>
            </a:r>
            <a:r>
              <a:rPr lang="en-US" dirty="0" smtClean="0"/>
              <a:t>o</a:t>
            </a:r>
            <a:r>
              <a:rPr lang="en-US" dirty="0" smtClean="0"/>
              <a:t>f 0.902 Gradient Boosting regression is best fit for the model.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8872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C1DD637-1739-48FE-B890-B36A609803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Steps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91E3E12A-3DCE-42C9-9CB3-9A9EA38BFF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Load Data</a:t>
            </a:r>
          </a:p>
          <a:p>
            <a:r>
              <a:rPr lang="en-US" dirty="0" smtClean="0"/>
              <a:t>Data </a:t>
            </a:r>
            <a:r>
              <a:rPr lang="en-US" dirty="0" smtClean="0"/>
              <a:t>cleaning</a:t>
            </a:r>
          </a:p>
          <a:p>
            <a:r>
              <a:rPr lang="en-US" dirty="0" smtClean="0"/>
              <a:t>Feature ranking</a:t>
            </a:r>
          </a:p>
          <a:p>
            <a:r>
              <a:rPr lang="en-US" dirty="0" smtClean="0"/>
              <a:t>Build model</a:t>
            </a:r>
          </a:p>
          <a:p>
            <a:r>
              <a:rPr lang="en-US" dirty="0" smtClean="0"/>
              <a:t>Validate Model</a:t>
            </a:r>
          </a:p>
          <a:p>
            <a:r>
              <a:rPr lang="en-US" dirty="0" smtClean="0"/>
              <a:t>Price </a:t>
            </a:r>
            <a:r>
              <a:rPr lang="en-US" dirty="0" err="1" smtClean="0"/>
              <a:t>predction</a:t>
            </a:r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74731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F5DB445-B1B3-4757-AB35-9B5F9E55C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0F64145B-67A1-48FB-AD1D-29A4329958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Feature ranking</a:t>
            </a:r>
          </a:p>
          <a:p>
            <a:pPr lvl="1"/>
            <a:r>
              <a:rPr lang="en-US" dirty="0"/>
              <a:t>Deciding on what are the features to be discarded </a:t>
            </a:r>
            <a:endParaRPr lang="en-US" dirty="0"/>
          </a:p>
          <a:p>
            <a:r>
              <a:rPr lang="en-US" dirty="0" smtClean="0"/>
              <a:t>Selecting correct algorithm to use</a:t>
            </a:r>
          </a:p>
          <a:p>
            <a:pPr lvl="1"/>
            <a:r>
              <a:rPr lang="en-US" dirty="0" smtClean="0"/>
              <a:t>Had to do implement and test multiple algorithms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3756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4172747-7CA7-4331-BC82-3DD1E5099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Drawbacks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0E2C1C60-DEA1-4DB3-AF88-08364B0CAD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 considering external factors. Such as:</a:t>
            </a:r>
          </a:p>
          <a:p>
            <a:pPr lvl="1"/>
            <a:r>
              <a:rPr lang="en-US" dirty="0"/>
              <a:t>Government policies</a:t>
            </a:r>
          </a:p>
          <a:p>
            <a:pPr lvl="1"/>
            <a:r>
              <a:rPr lang="en-US" dirty="0"/>
              <a:t>Sudden changes in the country economy</a:t>
            </a:r>
          </a:p>
          <a:p>
            <a:r>
              <a:rPr lang="en-US" dirty="0"/>
              <a:t>Sample data set not including features such as:</a:t>
            </a:r>
          </a:p>
          <a:p>
            <a:pPr lvl="1"/>
            <a:r>
              <a:rPr lang="en-US" dirty="0"/>
              <a:t>Natural views</a:t>
            </a:r>
          </a:p>
          <a:p>
            <a:pPr lvl="1"/>
            <a:r>
              <a:rPr lang="en-US" dirty="0"/>
              <a:t>Nearby parks</a:t>
            </a:r>
          </a:p>
          <a:p>
            <a:pPr lvl="1"/>
            <a:r>
              <a:rPr lang="en-US" dirty="0"/>
              <a:t>Ventilation</a:t>
            </a:r>
          </a:p>
          <a:p>
            <a:pPr lvl="1"/>
            <a:r>
              <a:rPr lang="en-US" dirty="0"/>
              <a:t>Neighborhood friendliness</a:t>
            </a:r>
          </a:p>
        </p:txBody>
      </p:sp>
    </p:spTree>
    <p:extLst>
      <p:ext uri="{BB962C8B-B14F-4D97-AF65-F5344CB8AC3E}">
        <p14:creationId xmlns:p14="http://schemas.microsoft.com/office/powerpoint/2010/main" val="1529863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 Demo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677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 - Data loaded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2925" y="1787842"/>
            <a:ext cx="7269757" cy="4652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12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 </a:t>
            </a:r>
            <a:r>
              <a:rPr lang="mr-IN" dirty="0" smtClean="0"/>
              <a:t>–</a:t>
            </a:r>
            <a:r>
              <a:rPr lang="en-US" dirty="0" smtClean="0"/>
              <a:t> with feature ranking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2925" y="1683953"/>
            <a:ext cx="7262438" cy="4570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930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B4A2E4F-162E-4CBE-BBE9-B176C3966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63413"/>
          </a:xfrm>
        </p:spPr>
        <p:txBody>
          <a:bodyPr/>
          <a:lstStyle/>
          <a:p>
            <a:r>
              <a:rPr lang="en-US" dirty="0"/>
              <a:t>Goal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0C87B178-8901-4D2E-A84B-CAE9359CBB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Estimate house prices depending on various features</a:t>
            </a:r>
          </a:p>
          <a:p>
            <a:r>
              <a:rPr lang="en-US" dirty="0"/>
              <a:t>To provide a fair and transparent property transaction environment for Buyers and sellers.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2299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 -Validation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2925" y="1571854"/>
            <a:ext cx="7420229" cy="4725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569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 </a:t>
            </a:r>
            <a:r>
              <a:rPr lang="mr-IN" dirty="0" smtClean="0"/>
              <a:t>–</a:t>
            </a:r>
            <a:r>
              <a:rPr lang="en-US" dirty="0" smtClean="0"/>
              <a:t>Price prediction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2925" y="1905000"/>
            <a:ext cx="7289822" cy="4656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51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6351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D240651-101E-4233-8999-351D9818B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1559A618-9D64-45EC-B119-EC1C21B5E9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house price is always a floating value</a:t>
            </a:r>
          </a:p>
          <a:p>
            <a:r>
              <a:rPr lang="en-US" dirty="0"/>
              <a:t>The price depends on many features of the house and accessibility </a:t>
            </a:r>
          </a:p>
          <a:p>
            <a:r>
              <a:rPr lang="en-US" dirty="0"/>
              <a:t>It’s hard to evaluate a standard price of a house for a regular buyer or seller</a:t>
            </a:r>
          </a:p>
          <a:p>
            <a:r>
              <a:rPr lang="en-US" dirty="0"/>
              <a:t>There can be overestimation or underestimation</a:t>
            </a:r>
          </a:p>
        </p:txBody>
      </p:sp>
    </p:spTree>
    <p:extLst>
      <p:ext uri="{BB962C8B-B14F-4D97-AF65-F5344CB8AC3E}">
        <p14:creationId xmlns:p14="http://schemas.microsoft.com/office/powerpoint/2010/main" val="1365653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B4940D0-ABA3-4B19-9D54-FF473B533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we come?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70917CBE-A306-4527-A120-A66C376388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if there is a way to get the standard price for the property?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3801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B1B7C66-115E-4BAA-8095-35805218EE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are for rescue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43A5947F-4922-4960-A018-7DAA113B84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Both party will know their gain and loss</a:t>
            </a:r>
          </a:p>
          <a:p>
            <a:r>
              <a:rPr lang="en-US" dirty="0"/>
              <a:t>No overestimation or underestimation</a:t>
            </a:r>
          </a:p>
          <a:p>
            <a:r>
              <a:rPr lang="en-US" dirty="0"/>
              <a:t>Even a noob can get an idea about the property, they going to buy/sell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18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C5B6671-AF19-433B-A5FD-21CBE355F7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achieve it?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164CFFB8-4CCF-4649-9268-7EB855DEE4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Machine Learning techniques </a:t>
            </a:r>
          </a:p>
        </p:txBody>
      </p:sp>
    </p:spTree>
    <p:extLst>
      <p:ext uri="{BB962C8B-B14F-4D97-AF65-F5344CB8AC3E}">
        <p14:creationId xmlns:p14="http://schemas.microsoft.com/office/powerpoint/2010/main" val="1308243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F83234F-0188-40B3-B80F-2BACD37A0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A941D0ED-D60A-41E8-BE22-ADC79871D4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905000"/>
            <a:ext cx="8915400" cy="400622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Property price varies depending on various internal features. Such as:</a:t>
            </a:r>
          </a:p>
          <a:p>
            <a:pPr lvl="1"/>
            <a:r>
              <a:rPr lang="en-US" dirty="0"/>
              <a:t>Floor square feet </a:t>
            </a:r>
          </a:p>
          <a:p>
            <a:pPr lvl="1"/>
            <a:r>
              <a:rPr lang="en-US" dirty="0"/>
              <a:t>Bedrooms</a:t>
            </a:r>
          </a:p>
          <a:p>
            <a:pPr lvl="1"/>
            <a:r>
              <a:rPr lang="en-US" dirty="0"/>
              <a:t>Bathrooms</a:t>
            </a:r>
          </a:p>
          <a:p>
            <a:pPr lvl="1"/>
            <a:r>
              <a:rPr lang="en-US" dirty="0"/>
              <a:t>Gurage </a:t>
            </a:r>
          </a:p>
          <a:p>
            <a:pPr lvl="1"/>
            <a:r>
              <a:rPr lang="en-US" dirty="0"/>
              <a:t>Floor count</a:t>
            </a:r>
          </a:p>
          <a:p>
            <a:r>
              <a:rPr lang="en-US" dirty="0"/>
              <a:t>Affected by other factors such as:</a:t>
            </a:r>
          </a:p>
          <a:p>
            <a:pPr lvl="1"/>
            <a:r>
              <a:rPr lang="en-US" dirty="0"/>
              <a:t>Location</a:t>
            </a:r>
          </a:p>
          <a:p>
            <a:pPr lvl="1"/>
            <a:r>
              <a:rPr lang="en-US" dirty="0"/>
              <a:t>Accessibility</a:t>
            </a:r>
          </a:p>
          <a:p>
            <a:pPr lvl="1"/>
            <a:r>
              <a:rPr lang="en-US" dirty="0"/>
              <a:t>Year</a:t>
            </a:r>
          </a:p>
          <a:p>
            <a:pPr lvl="1"/>
            <a:r>
              <a:rPr lang="en-US" dirty="0"/>
              <a:t>Government policies</a:t>
            </a:r>
          </a:p>
        </p:txBody>
      </p:sp>
    </p:spTree>
    <p:extLst>
      <p:ext uri="{BB962C8B-B14F-4D97-AF65-F5344CB8AC3E}">
        <p14:creationId xmlns:p14="http://schemas.microsoft.com/office/powerpoint/2010/main" val="2398020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76A50D7-4C92-4FD0-B6D1-8F648719D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691A338B-B65A-4A7A-8711-E348AD1320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illustrate our point we used sample dataset on the house sales between May 2014 and May 2015 in King County, Seattle, USA.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2511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5D44175-BDFA-494C-A5B4-353EB17A2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techniques considered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BE2D87C1-8392-43A5-9641-1FD97EDF66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had enough history data to train and test out system</a:t>
            </a:r>
          </a:p>
          <a:p>
            <a:pPr lvl="1"/>
            <a:r>
              <a:rPr lang="en-US" dirty="0"/>
              <a:t>Supervised Learning</a:t>
            </a:r>
          </a:p>
          <a:p>
            <a:r>
              <a:rPr lang="en-US" dirty="0"/>
              <a:t>The property price is continuous and can not be classified into specific groups</a:t>
            </a:r>
          </a:p>
          <a:p>
            <a:pPr lvl="1"/>
            <a:r>
              <a:rPr lang="en-US" dirty="0"/>
              <a:t>Regression</a:t>
            </a:r>
          </a:p>
          <a:p>
            <a:r>
              <a:rPr lang="en-US" dirty="0"/>
              <a:t>So, the regression machine learning techniques employed are:</a:t>
            </a:r>
          </a:p>
          <a:p>
            <a:pPr lvl="1"/>
            <a:r>
              <a:rPr lang="en-US" dirty="0"/>
              <a:t>Linear regression</a:t>
            </a:r>
          </a:p>
          <a:p>
            <a:pPr lvl="1"/>
            <a:r>
              <a:rPr lang="en-US" dirty="0"/>
              <a:t>Gradient boosting regression</a:t>
            </a:r>
          </a:p>
          <a:p>
            <a:pPr lvl="1"/>
            <a:r>
              <a:rPr lang="en-US" dirty="0" smtClean="0"/>
              <a:t>Gradient descent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2398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4436</TotalTime>
  <Words>376</Words>
  <Application>Microsoft Macintosh PowerPoint</Application>
  <PresentationFormat>Widescreen</PresentationFormat>
  <Paragraphs>79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Calibri</vt:lpstr>
      <vt:lpstr>Century Gothic</vt:lpstr>
      <vt:lpstr>Mangal</vt:lpstr>
      <vt:lpstr>Wingdings 3</vt:lpstr>
      <vt:lpstr>Arial</vt:lpstr>
      <vt:lpstr>Wisp</vt:lpstr>
      <vt:lpstr>House price prediction</vt:lpstr>
      <vt:lpstr>Goal</vt:lpstr>
      <vt:lpstr>Business problem</vt:lpstr>
      <vt:lpstr>Where we come?</vt:lpstr>
      <vt:lpstr>We are for rescue</vt:lpstr>
      <vt:lpstr>How do we achieve it?</vt:lpstr>
      <vt:lpstr>Problem analysis</vt:lpstr>
      <vt:lpstr>Data set</vt:lpstr>
      <vt:lpstr>Machine Learning techniques considered</vt:lpstr>
      <vt:lpstr>Test results for each techniques- Linear regression </vt:lpstr>
      <vt:lpstr>Test results for each techniques- Gradient boosting regression </vt:lpstr>
      <vt:lpstr>Test results for each techniques- Gradient Descent </vt:lpstr>
      <vt:lpstr>Best Technique</vt:lpstr>
      <vt:lpstr>Steps </vt:lpstr>
      <vt:lpstr>Challenges</vt:lpstr>
      <vt:lpstr>Drawbacks </vt:lpstr>
      <vt:lpstr>App Demo…</vt:lpstr>
      <vt:lpstr>App - Data loaded</vt:lpstr>
      <vt:lpstr>App – with feature ranking</vt:lpstr>
      <vt:lpstr>App -Validation</vt:lpstr>
      <vt:lpstr>App –Price prediction</vt:lpstr>
      <vt:lpstr>Thank you</vt:lpstr>
    </vt:vector>
  </TitlesOfParts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House price prediction</dc:title>
  <dc:creator>Sivalingarajah Ajanthan</dc:creator>
  <cp:lastModifiedBy>Sivalingarajah Ajanthan</cp:lastModifiedBy>
  <cp:revision>15</cp:revision>
  <dcterms:created xsi:type="dcterms:W3CDTF">2017-10-29T02:33:47Z</dcterms:created>
  <dcterms:modified xsi:type="dcterms:W3CDTF">2017-11-09T10:51:10Z</dcterms:modified>
</cp:coreProperties>
</file>